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265" r:id="rId17"/>
    <p:sldId id="268" r:id="rId18"/>
    <p:sldId id="271" r:id="rId19"/>
    <p:sldId id="272" r:id="rId20"/>
    <p:sldId id="289" r:id="rId21"/>
    <p:sldId id="284" r:id="rId22"/>
    <p:sldId id="285" r:id="rId23"/>
    <p:sldId id="286" r:id="rId24"/>
    <p:sldId id="267" r:id="rId25"/>
    <p:sldId id="287" r:id="rId26"/>
    <p:sldId id="270" r:id="rId27"/>
    <p:sldId id="273" r:id="rId28"/>
    <p:sldId id="274" r:id="rId29"/>
    <p:sldId id="275" r:id="rId30"/>
    <p:sldId id="277" r:id="rId31"/>
    <p:sldId id="27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</p14:sldIdLst>
        </p14:section>
        <p14:section name="2.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87"/>
            <p14:sldId id="270"/>
            <p14:sldId id="273"/>
            <p14:sldId id="274"/>
          </p14:sldIdLst>
        </p14:section>
        <p14:section name="3. Strategy" id="{7A3A11EC-7D29-4D52-B0DD-B6954A582AE9}">
          <p14:sldIdLst>
            <p14:sldId id="275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13.10.2021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abstract-factory-design-pattern" TargetMode="External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dotnettutorials.net/lesson/factory-design-pattern-csharp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csharpindepth.com/Articles/Singleto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csharpindepth.com/Articles/Singleto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/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Business cases:</a:t>
            </a:r>
            <a:endParaRPr lang="pl-PL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567961" y="1810512"/>
            <a:ext cx="4551911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When there is no need to have multiple</a:t>
            </a:r>
            <a:br>
              <a:rPr lang="en-US" dirty="0"/>
            </a:br>
            <a:r>
              <a:rPr lang="en-US" dirty="0"/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main</a:t>
            </a:r>
            <a:r>
              <a:rPr lang="en-US" dirty="0"/>
              <a:t> controller/service</a:t>
            </a:r>
            <a:br>
              <a:rPr lang="en-US" dirty="0"/>
            </a:br>
            <a:r>
              <a:rPr lang="en-US" dirty="0"/>
              <a:t>responsible for exactly the same thing</a:t>
            </a:r>
          </a:p>
          <a:p>
            <a:pPr>
              <a:buFontTx/>
              <a:buChar char="-"/>
            </a:pPr>
            <a:r>
              <a:rPr lang="en-US" dirty="0"/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very heavy</a:t>
            </a:r>
            <a:br>
              <a:rPr lang="en-US" dirty="0"/>
            </a:br>
            <a:r>
              <a:rPr lang="en-US" dirty="0"/>
              <a:t>and calling it twice (even by an accident)</a:t>
            </a:r>
            <a:br>
              <a:rPr lang="en-US" dirty="0"/>
            </a:br>
            <a:r>
              <a:rPr lang="en-US" dirty="0"/>
              <a:t>may result in performance issues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 Story:</a:t>
            </a:r>
          </a:p>
          <a:p>
            <a:pPr marL="0" indent="0">
              <a:buNone/>
            </a:pPr>
            <a:r>
              <a:rPr lang="en-US" dirty="0"/>
              <a:t>After some time from the start the application is working slower and slower. One of the </a:t>
            </a:r>
            <a:r>
              <a:rPr lang="en-US" dirty="0" err="1"/>
              <a:t>archi-tects</a:t>
            </a:r>
            <a:r>
              <a:rPr lang="en-US" dirty="0"/>
              <a:t> is suspecting that when the specific </a:t>
            </a:r>
            <a:r>
              <a:rPr lang="en-US" dirty="0" err="1"/>
              <a:t>busi</a:t>
            </a:r>
            <a:r>
              <a:rPr lang="en-US" dirty="0"/>
              <a:t>-ness logic is called a heavy controller is </a:t>
            </a:r>
            <a:r>
              <a:rPr lang="en-US" dirty="0" err="1"/>
              <a:t>instan-tiated</a:t>
            </a:r>
            <a:r>
              <a:rPr lang="en-US" dirty="0"/>
              <a:t> over and over again =&gt; memory leak.</a:t>
            </a:r>
          </a:p>
        </p:txBody>
      </p:sp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etal cog gears, cogs, machine, machinery, mechanical, printing press, HD wallpaper">
            <a:extLst>
              <a:ext uri="{FF2B5EF4-FFF2-40B4-BE49-F238E27FC236}">
                <a16:creationId xmlns:a16="http://schemas.microsoft.com/office/drawing/2014/main" id="{AE238F4F-636C-447F-8A75-5034CD9F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/>
              <a:t>Implementations:</a:t>
            </a:r>
            <a:endParaRPr lang="pl-PL" b="1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709054" cy="576262"/>
          </a:xfrm>
        </p:spPr>
        <p:txBody>
          <a:bodyPr/>
          <a:lstStyle/>
          <a:p>
            <a:r>
              <a:rPr lang="pl-PL" b="1" dirty="0"/>
              <a:t>Lazy initialization (methods):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709054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/>
              <a:t>Thread-safe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/>
              <a:t>Implementations:</a:t>
            </a:r>
            <a:endParaRPr lang="pl-PL" b="1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</p:spPr>
        <p:txBody>
          <a:bodyPr/>
          <a:lstStyle/>
          <a:p>
            <a:r>
              <a:rPr lang="pl-PL" b="1" dirty="0"/>
              <a:t>Instant initialization (read-only properties):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/>
              <a:t>Implementations:</a:t>
            </a:r>
            <a:endParaRPr lang="pl-PL" b="1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492240" cy="576262"/>
          </a:xfrm>
        </p:spPr>
        <p:txBody>
          <a:bodyPr/>
          <a:lstStyle/>
          <a:p>
            <a:r>
              <a:rPr lang="pl-PL" b="1" dirty="0"/>
              <a:t>Instant initialization (static constructor):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272528" y="2383643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(e.g. EntityFramework require 			         them to be always implemented!)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709054" cy="576262"/>
          </a:xfrm>
        </p:spPr>
        <p:txBody>
          <a:bodyPr/>
          <a:lstStyle/>
          <a:p>
            <a:r>
              <a:rPr lang="pl-PL" b="1" dirty="0"/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 err="1">
                <a:highlight>
                  <a:srgbClr val="000000"/>
                </a:highlight>
              </a:rPr>
              <a:t>.</a:t>
            </a:r>
            <a:r>
              <a:rPr lang="pl-PL" b="1" u="sng" dirty="0" err="1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without private 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4722813" cy="576262"/>
          </a:xfrm>
        </p:spPr>
        <p:txBody>
          <a:bodyPr/>
          <a:lstStyle/>
          <a:p>
            <a:r>
              <a:rPr lang="pl-PL" b="1" dirty="0"/>
              <a:t>Working with other patterns: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 err="1">
                <a:highlight>
                  <a:srgbClr val="000000"/>
                </a:highlight>
              </a:rPr>
              <a:t>.</a:t>
            </a:r>
            <a:r>
              <a:rPr lang="pl-PL" b="1" u="sng" dirty="0" err="1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/>
              <a:t>2. Abstract Factory</a:t>
            </a:r>
            <a:endParaRPr lang="pl-PL" b="1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Simplifies creation </a:t>
            </a:r>
            <a:r>
              <a:rPr lang="en-US" sz="1800" cap="none" dirty="0"/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models</a:t>
            </a:r>
            <a:r>
              <a:rPr lang="en-US" sz="1800" cap="none" dirty="0"/>
              <a:t>.</a:t>
            </a:r>
            <a:br>
              <a:rPr lang="en-US" sz="1800" cap="none" dirty="0"/>
            </a:br>
            <a:r>
              <a:rPr lang="en-US" sz="1800" cap="none" dirty="0"/>
              <a:t>The creation process of a specific objects is managed</a:t>
            </a:r>
            <a:br>
              <a:rPr lang="en-US" sz="1800" cap="none" dirty="0"/>
            </a:br>
            <a:r>
              <a:rPr lang="en-US" sz="1800" cap="none" dirty="0"/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single specialized </a:t>
            </a:r>
            <a:r>
              <a:rPr lang="en-US" sz="1800" cap="none" dirty="0"/>
              <a:t>(</a:t>
            </a:r>
            <a:r>
              <a:rPr lang="en-US" sz="1800" b="1" cap="none" dirty="0"/>
              <a:t>concrete</a:t>
            </a:r>
            <a:r>
              <a:rPr lang="en-US" sz="1800" cap="none" dirty="0"/>
              <a:t>) factory class. The</a:t>
            </a:r>
            <a:br>
              <a:rPr lang="en-US" sz="1800" cap="none" dirty="0"/>
            </a:br>
            <a:r>
              <a:rPr lang="en-US" sz="1800" cap="none" dirty="0"/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extended</a:t>
            </a:r>
            <a:r>
              <a:rPr lang="en-US" sz="1800" cap="none" dirty="0"/>
              <a:t> easily for unlimited</a:t>
            </a:r>
            <a:br>
              <a:rPr lang="en-US" sz="1800" cap="none" dirty="0"/>
            </a:br>
            <a:r>
              <a:rPr lang="en-US" sz="1800" cap="none" dirty="0"/>
              <a:t>creation possibilities (following: </a:t>
            </a:r>
            <a:r>
              <a:rPr lang="en-US" sz="1800" b="1" cap="none" dirty="0"/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1800" b="1" cap="none" dirty="0"/>
              <a:t>LID Principles</a:t>
            </a:r>
            <a:r>
              <a:rPr lang="en-US" sz="1800" cap="none" dirty="0"/>
              <a:t>).</a:t>
            </a:r>
          </a:p>
          <a:p>
            <a:pPr algn="ctr"/>
            <a:endParaRPr lang="en-US" sz="1800" cap="none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Characteristic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Easier way to create objects: </a:t>
            </a:r>
            <a:r>
              <a:rPr lang="en-US" dirty="0"/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/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/>
              <a:t>member about all of the initialization steps – only using a single method.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Easier to handle models: </a:t>
            </a:r>
            <a:r>
              <a:rPr lang="en-US" dirty="0"/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/>
              <a:t>It is also easier to find and differentiate specific implementations and base, shared code.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Keeps the architecture clean:</a:t>
            </a:r>
            <a:r>
              <a:rPr lang="en-US" dirty="0"/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/>
              <a:t>only extends (updates) an already existing implementation – changing is not needed.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Makes the code look better:</a:t>
            </a:r>
            <a:r>
              <a:rPr lang="en-US" dirty="0"/>
              <a:t> Using single statements (usually “</a:t>
            </a:r>
            <a:r>
              <a:rPr lang="en-US" b="1" dirty="0"/>
              <a:t>Create</a:t>
            </a:r>
            <a:r>
              <a:rPr lang="en-US" dirty="0"/>
              <a:t>(</a:t>
            </a:r>
            <a:r>
              <a:rPr lang="en-US" dirty="0" err="1"/>
              <a:t>xyz</a:t>
            </a:r>
            <a:r>
              <a:rPr lang="en-US" dirty="0"/>
              <a:t>)” or “</a:t>
            </a:r>
            <a:r>
              <a:rPr lang="en-US" b="1" dirty="0"/>
              <a:t>Get</a:t>
            </a:r>
            <a:r>
              <a:rPr lang="en-US" dirty="0"/>
              <a:t>(</a:t>
            </a:r>
            <a:r>
              <a:rPr lang="en-US" dirty="0" err="1"/>
              <a:t>xyz</a:t>
            </a:r>
            <a:r>
              <a:rPr lang="en-US" dirty="0"/>
              <a:t>)” methods) are way cleaner,</a:t>
            </a:r>
          </a:p>
          <a:p>
            <a:pPr marL="2867025" indent="0">
              <a:buNone/>
            </a:pPr>
            <a:r>
              <a:rPr lang="en-US" dirty="0"/>
              <a:t>easier to understand and more elegant to use, than a full, long </a:t>
            </a:r>
            <a:r>
              <a:rPr lang="en-US" b="1" dirty="0"/>
              <a:t>new()</a:t>
            </a:r>
            <a:r>
              <a:rPr lang="en-US" dirty="0"/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Benefits and costs of using: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Usage is simplified:</a:t>
            </a:r>
            <a:r>
              <a:rPr lang="en-US" dirty="0"/>
              <a:t> The only thing to do is to get</a:t>
            </a:r>
            <a:br>
              <a:rPr lang="en-US" dirty="0"/>
            </a:br>
            <a:r>
              <a:rPr lang="en-US" dirty="0"/>
              <a:t>an instance of factory and to use its method with</a:t>
            </a:r>
            <a:br>
              <a:rPr lang="en-US" dirty="0"/>
            </a:br>
            <a:r>
              <a:rPr lang="en-US" dirty="0"/>
              <a:t>predefined input arguments (type of object to be</a:t>
            </a:r>
            <a:br>
              <a:rPr lang="en-US" dirty="0"/>
            </a:br>
            <a:r>
              <a:rPr lang="en-US" dirty="0"/>
              <a:t>created by Abstract Factory).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Procedurized way</a:t>
            </a:r>
            <a:r>
              <a:rPr lang="en-US" dirty="0"/>
              <a:t> of creating new objects.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Generic implementation</a:t>
            </a:r>
            <a:r>
              <a:rPr lang="en-US" dirty="0"/>
              <a:t> is reducing the code size</a:t>
            </a:r>
            <a:br>
              <a:rPr lang="en-US" dirty="0"/>
            </a:br>
            <a:r>
              <a:rPr lang="en-US" dirty="0"/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Good organization of a code: </a:t>
            </a:r>
            <a:r>
              <a:rPr lang="en-US" dirty="0"/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/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Need to handle additional dependency: </a:t>
            </a:r>
            <a:r>
              <a:rPr lang="en-US" dirty="0"/>
              <a:t>You need to pass and  manage somehow the usage of Factory implementation. Pro-  bably </a:t>
            </a:r>
            <a:r>
              <a:rPr lang="en-US" i="1" dirty="0"/>
              <a:t>Dependency Injection</a:t>
            </a:r>
            <a:r>
              <a:rPr lang="en-US" dirty="0"/>
              <a:t> would be required on a high level.</a:t>
            </a:r>
          </a:p>
          <a:p>
            <a:pPr marL="85725" indent="-85725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Introducing more objects: </a:t>
            </a:r>
            <a:r>
              <a:rPr lang="en-US" dirty="0"/>
              <a:t>Some people may consider this</a:t>
            </a:r>
            <a:br>
              <a:rPr lang="en-US" dirty="0"/>
            </a:br>
            <a:r>
              <a:rPr lang="en-US" dirty="0"/>
              <a:t>pattern as an overhead if you have only a few models in your project.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Abstract Factory</a:t>
            </a:r>
            <a:r>
              <a:rPr lang="en-US" dirty="0"/>
              <a:t> is a full scale change in the project and</a:t>
            </a:r>
            <a:br>
              <a:rPr lang="en-US" dirty="0"/>
            </a:br>
            <a:r>
              <a:rPr lang="en-US" dirty="0"/>
              <a:t>sometimes it is beneficial to just use </a:t>
            </a:r>
            <a:r>
              <a:rPr lang="en-US" b="1" dirty="0"/>
              <a:t>Factory Method </a:t>
            </a:r>
            <a:r>
              <a:rPr lang="en-US" dirty="0"/>
              <a:t>or to</a:t>
            </a:r>
            <a:br>
              <a:rPr lang="en-US" dirty="0"/>
            </a:br>
            <a:r>
              <a:rPr lang="en-US" dirty="0"/>
              <a:t>not use any of them at all =&gt; by keeping things simple.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linkClick r:id="rId2"/>
              </a:rPr>
              <a:t>https://refactoring.guru/design-patterns/abstract-factory/</a:t>
            </a:r>
            <a:br>
              <a:rPr lang="en-US" sz="1600" cap="none" dirty="0">
                <a:hlinkClick r:id="rId2"/>
              </a:rPr>
            </a:br>
            <a:r>
              <a:rPr lang="pl-PL" sz="1600" cap="none" dirty="0">
                <a:hlinkClick r:id="rId2"/>
              </a:rPr>
              <a:t>https://refactoring.guru/design-patterns/abstract-factory/csharp/example</a:t>
            </a:r>
            <a:endParaRPr lang="pl-PL" sz="1600" cap="none" dirty="0"/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3"/>
              </a:rPr>
              <a:t>https://www.dofactory.com/net/abstract-factory-design-pattern</a:t>
            </a:r>
            <a:endParaRPr lang="pl-PL" sz="1600" cap="none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latin typeface="+mj-lt"/>
                <a:hlinkClick r:id="rId4"/>
              </a:rPr>
              <a:t>https://dotnettutorials.net/lesson/factory-design-pattern-csharp/</a:t>
            </a:r>
            <a:endParaRPr lang="pl-PL" sz="1600" dirty="0"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main purpose of design patterns</a:t>
            </a:r>
            <a:endParaRPr lang="pl-PL" b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/>
              <a:t>To do the thing in the only possible way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To organize, reuse, and standardize the code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Life examples:</a:t>
            </a:r>
            <a:endParaRPr lang="pl-PL" b="1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4020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Process automation </a:t>
            </a:r>
            <a:r>
              <a:rPr lang="en-US" dirty="0"/>
              <a:t>(repetitiveness)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Efficiency</a:t>
            </a:r>
            <a:r>
              <a:rPr lang="en-US" dirty="0"/>
              <a:t> (more, faster, and easier)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Standardization</a:t>
            </a:r>
            <a:r>
              <a:rPr lang="en-US" dirty="0"/>
              <a:t> (each outcome is nearly the same)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cannot reduce procedure</a:t>
            </a:r>
            <a:r>
              <a:rPr lang="en-US" dirty="0"/>
              <a:t> into</a:t>
            </a:r>
            <a:br>
              <a:rPr lang="en-US" dirty="0"/>
            </a:br>
            <a:r>
              <a:rPr lang="en-US" dirty="0"/>
              <a:t>algorithmic steps (e.g. when need to look</a:t>
            </a:r>
            <a:br>
              <a:rPr lang="en-US" dirty="0"/>
            </a:br>
            <a:r>
              <a:rPr lang="en-US" dirty="0"/>
              <a:t>for an inspiration), to not sacrifice the quality</a:t>
            </a:r>
            <a:br>
              <a:rPr lang="en-US" dirty="0"/>
            </a:br>
            <a:r>
              <a:rPr lang="en-US" dirty="0"/>
              <a:t>=&gt; heuristic approach</a:t>
            </a:r>
          </a:p>
          <a:p>
            <a:pPr>
              <a:buFontTx/>
              <a:buChar char="-"/>
            </a:pPr>
            <a:r>
              <a:rPr lang="en-US" dirty="0"/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Business cases:</a:t>
            </a:r>
            <a:endParaRPr lang="pl-PL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567961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Creation of many similar domain objects</a:t>
            </a:r>
            <a:br>
              <a:rPr lang="en-US" dirty="0"/>
            </a:br>
            <a:r>
              <a:rPr lang="en-US" dirty="0"/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/>
              <a:t>Customers</a:t>
            </a:r>
          </a:p>
          <a:p>
            <a:pPr lvl="1">
              <a:buFontTx/>
              <a:buChar char="-"/>
            </a:pPr>
            <a:r>
              <a:rPr lang="en-US" dirty="0"/>
              <a:t>Products</a:t>
            </a:r>
          </a:p>
          <a:p>
            <a:pPr lvl="1">
              <a:buFontTx/>
              <a:buChar char="-"/>
            </a:pPr>
            <a:r>
              <a:rPr lang="en-US" dirty="0"/>
              <a:t>Resources (e.g. in ERP system)</a:t>
            </a:r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User Story:</a:t>
            </a:r>
          </a:p>
          <a:p>
            <a:pPr marL="0" lvl="1" indent="0">
              <a:buNone/>
            </a:pPr>
            <a:r>
              <a:rPr lang="en-US" dirty="0"/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/>
            </a:br>
            <a:r>
              <a:rPr lang="en-US" dirty="0"/>
              <a:t>our products such as alerts, warnings, or notifications about bad, good or neutral events.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The solution:</a:t>
            </a:r>
          </a:p>
          <a:p>
            <a:pPr marL="0" lvl="1" indent="0">
              <a:buNone/>
            </a:pPr>
            <a:r>
              <a:rPr lang="en-US" dirty="0"/>
              <a:t>store response from our monitoring system as </a:t>
            </a:r>
            <a:r>
              <a:rPr lang="en-US" b="1" dirty="0"/>
              <a:t>system events</a:t>
            </a:r>
            <a:r>
              <a:rPr lang="en-US" dirty="0"/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394192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Nuances:</a:t>
            </a:r>
            <a:endParaRPr lang="pl-PL" b="1" dirty="0"/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600076" y="799719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Which factory?</a:t>
            </a:r>
          </a:p>
          <a:p>
            <a:pPr>
              <a:buFontTx/>
              <a:buChar char="-"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Q: </a:t>
            </a:r>
            <a:r>
              <a:rPr lang="en-US" sz="1600" dirty="0"/>
              <a:t>Before starting your implementation, you should</a:t>
            </a:r>
            <a:br>
              <a:rPr lang="en-US" sz="1600" dirty="0"/>
            </a:br>
            <a:r>
              <a:rPr lang="en-US" sz="1600" dirty="0"/>
              <a:t>answer yourself a question what is the pragmatical</a:t>
            </a:r>
            <a:br>
              <a:rPr lang="en-US" sz="1600" dirty="0"/>
            </a:br>
            <a:r>
              <a:rPr lang="en-US" sz="1600" dirty="0"/>
              <a:t>usage and benefit of the Abstract Factory pattern.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A: </a:t>
            </a:r>
            <a:r>
              <a:rPr lang="en-US" sz="1600" dirty="0"/>
              <a:t>For structured problem, when your models</a:t>
            </a:r>
            <a:br>
              <a:rPr lang="en-US" sz="1600" dirty="0"/>
            </a:br>
            <a:r>
              <a:rPr lang="en-US" sz="1600" dirty="0"/>
              <a:t>derives from each other and their types are</a:t>
            </a:r>
            <a:br>
              <a:rPr lang="en-US" sz="1600" dirty="0"/>
            </a:br>
            <a:r>
              <a:rPr lang="en-US" sz="1600" dirty="0"/>
              <a:t>known beforehand =&gt; choose </a:t>
            </a:r>
            <a:r>
              <a:rPr lang="en-US" sz="1600" b="1" dirty="0"/>
              <a:t>Abstract Factory</a:t>
            </a:r>
          </a:p>
          <a:p>
            <a:pPr marL="0" indent="0">
              <a:buNone/>
            </a:pPr>
            <a:r>
              <a:rPr lang="en-US" sz="1600" dirty="0"/>
              <a:t>When there is no relation between models, and</a:t>
            </a:r>
            <a:br>
              <a:rPr lang="en-US" sz="1600" dirty="0"/>
            </a:br>
            <a:r>
              <a:rPr lang="en-US" sz="1600" dirty="0"/>
              <a:t>there is some uncertainty (you do not know the</a:t>
            </a:r>
            <a:br>
              <a:rPr lang="en-US" sz="1600" dirty="0"/>
            </a:br>
            <a:r>
              <a:rPr lang="en-US" sz="1600" dirty="0"/>
              <a:t>exact types beforehand) =&gt; choose </a:t>
            </a:r>
            <a:r>
              <a:rPr lang="en-US" sz="1600" b="1" dirty="0"/>
              <a:t>Factory Method</a:t>
            </a:r>
            <a:endParaRPr lang="pl-PL" sz="1600" b="1" dirty="0"/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37222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How to distinguish object/model types?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Usually there is a convention to use </a:t>
            </a:r>
            <a:r>
              <a:rPr lang="en-US" sz="1600" b="1" dirty="0"/>
              <a:t>enums</a:t>
            </a:r>
            <a:r>
              <a:rPr lang="en-US" sz="1600" dirty="0"/>
              <a:t>, to</a:t>
            </a:r>
            <a:br>
              <a:rPr lang="en-US" sz="1600" dirty="0"/>
            </a:br>
            <a:r>
              <a:rPr lang="en-US" sz="1600" dirty="0"/>
              <a:t>determine what kind of object you are going to</a:t>
            </a:r>
            <a:br>
              <a:rPr lang="en-US" sz="1600" dirty="0"/>
            </a:br>
            <a:r>
              <a:rPr lang="en-US" sz="1600" dirty="0"/>
              <a:t>create, e.g.: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   var</a:t>
            </a:r>
            <a:r>
              <a:rPr lang="en-US" sz="1600" dirty="0"/>
              <a:t> cat = _animalsFactory.Create(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Animals</a:t>
            </a:r>
            <a:r>
              <a:rPr lang="en-US" sz="1600" dirty="0"/>
              <a:t>.Cat);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Of course, you can also decide to use:</a:t>
            </a:r>
            <a:br>
              <a:rPr lang="en-US" sz="1600" dirty="0"/>
            </a:br>
            <a:r>
              <a:rPr lang="en-US" sz="1600" dirty="0"/>
              <a:t>- string</a:t>
            </a:r>
            <a:br>
              <a:rPr lang="en-US" sz="1600" dirty="0"/>
            </a:br>
            <a:r>
              <a:rPr lang="en-US" sz="1600" dirty="0"/>
              <a:t>- number, etc.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However, this solution is prone to typos and</a:t>
            </a:r>
            <a:br>
              <a:rPr lang="en-US" sz="1600" dirty="0"/>
            </a:br>
            <a:r>
              <a:rPr lang="en-US" sz="1600" dirty="0"/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37222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Another approach, would be to create dedicated</a:t>
            </a:r>
            <a:br>
              <a:rPr lang="en-US" sz="1500" dirty="0"/>
            </a:br>
            <a:r>
              <a:rPr lang="en-US" sz="1500" dirty="0"/>
              <a:t>methods: “</a:t>
            </a:r>
            <a:r>
              <a:rPr lang="en-US" sz="1500" dirty="0" err="1"/>
              <a:t>CreateCat</a:t>
            </a:r>
            <a:r>
              <a:rPr lang="en-US" sz="1500" dirty="0"/>
              <a:t>()”, nonetheless this solution</a:t>
            </a:r>
            <a:br>
              <a:rPr lang="en-US" sz="1500" dirty="0"/>
            </a:br>
            <a:r>
              <a:rPr lang="en-US" sz="1500" dirty="0"/>
              <a:t>is not generic and would cost you a lot of additional</a:t>
            </a:r>
            <a:br>
              <a:rPr lang="en-US" sz="1500" dirty="0"/>
            </a:br>
            <a:r>
              <a:rPr lang="en-US" sz="1500" dirty="0"/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600076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Standard naming:</a:t>
            </a:r>
            <a:br>
              <a:rPr lang="en-US" sz="1900" b="1" dirty="0"/>
            </a:br>
            <a:endParaRPr lang="en-US" sz="1500" b="1" dirty="0"/>
          </a:p>
          <a:p>
            <a:pPr marL="0" indent="0">
              <a:buNone/>
            </a:pPr>
            <a:r>
              <a:rPr lang="en-US" sz="1500" dirty="0"/>
              <a:t>One of the implementations of Abstract Factory,</a:t>
            </a:r>
            <a:br>
              <a:rPr lang="en-US" sz="1500" dirty="0"/>
            </a:br>
            <a:r>
              <a:rPr lang="en-US" sz="1500" dirty="0"/>
              <a:t>is to define in the concrete factory body a Create()</a:t>
            </a:r>
            <a:br>
              <a:rPr lang="en-US" sz="1500" dirty="0"/>
            </a:br>
            <a:r>
              <a:rPr lang="en-US" sz="1500" dirty="0"/>
              <a:t>method, taking parameter to determine a type of</a:t>
            </a:r>
            <a:br>
              <a:rPr lang="en-US" sz="1500" dirty="0"/>
            </a:br>
            <a:r>
              <a:rPr lang="en-US" sz="1500" dirty="0"/>
              <a:t>object to be created. And inside of this method,</a:t>
            </a:r>
            <a:br>
              <a:rPr lang="en-US" sz="1500" dirty="0"/>
            </a:br>
            <a:r>
              <a:rPr lang="en-US" sz="1500" dirty="0"/>
              <a:t>placing switch-case statements returning very </a:t>
            </a:r>
            <a:r>
              <a:rPr lang="en-US" sz="1500" dirty="0" err="1"/>
              <a:t>spe</a:t>
            </a:r>
            <a:r>
              <a:rPr lang="en-US" sz="1500" dirty="0"/>
              <a:t>-</a:t>
            </a:r>
            <a:br>
              <a:rPr lang="en-US" sz="1500" dirty="0"/>
            </a:br>
            <a:r>
              <a:rPr lang="en-US" sz="1500" dirty="0" err="1"/>
              <a:t>cific</a:t>
            </a:r>
            <a:r>
              <a:rPr lang="en-US" sz="1500" dirty="0"/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etal cog gears, cogs, machine, machinery, mechanical, printing press, HD wallpaper">
            <a:extLst>
              <a:ext uri="{FF2B5EF4-FFF2-40B4-BE49-F238E27FC236}">
                <a16:creationId xmlns:a16="http://schemas.microsoft.com/office/drawing/2014/main" id="{AE238F4F-636C-447F-8A75-5034CD9F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649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88" y="1509904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3215" y="1019175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2" name="Picture 4" descr="The _Factories_ class hierarchy">
            <a:extLst>
              <a:ext uri="{FF2B5EF4-FFF2-40B4-BE49-F238E27FC236}">
                <a16:creationId xmlns:a16="http://schemas.microsoft.com/office/drawing/2014/main" id="{C854D484-90FF-4EC2-8DE1-B878B43D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4644426"/>
            <a:ext cx="3744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ymbol zastępczy tekstu 2">
            <a:extLst>
              <a:ext uri="{FF2B5EF4-FFF2-40B4-BE49-F238E27FC236}">
                <a16:creationId xmlns:a16="http://schemas.microsoft.com/office/drawing/2014/main" id="{3F923592-7A7A-426D-B99D-2BAE7E0A834A}"/>
              </a:ext>
            </a:extLst>
          </p:cNvPr>
          <p:cNvSpPr txBox="1">
            <a:spLocks/>
          </p:cNvSpPr>
          <p:nvPr/>
        </p:nvSpPr>
        <p:spPr>
          <a:xfrm>
            <a:off x="1181438" y="4164350"/>
            <a:ext cx="1885949" cy="3725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4" name="Picture 6" descr="Abstract Factory design pattern">
            <a:extLst>
              <a:ext uri="{FF2B5EF4-FFF2-40B4-BE49-F238E27FC236}">
                <a16:creationId xmlns:a16="http://schemas.microsoft.com/office/drawing/2014/main" id="{F47CDFAF-3C68-4E83-9C13-BF42452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89" y="2230176"/>
            <a:ext cx="6858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ymbol zastępczy tekstu 2">
            <a:extLst>
              <a:ext uri="{FF2B5EF4-FFF2-40B4-BE49-F238E27FC236}">
                <a16:creationId xmlns:a16="http://schemas.microsoft.com/office/drawing/2014/main" id="{ACC31932-36A1-4F4C-889D-654D838317CB}"/>
              </a:ext>
            </a:extLst>
          </p:cNvPr>
          <p:cNvSpPr txBox="1">
            <a:spLocks/>
          </p:cNvSpPr>
          <p:nvPr/>
        </p:nvSpPr>
        <p:spPr>
          <a:xfrm>
            <a:off x="4553288" y="2043909"/>
            <a:ext cx="1885949" cy="3725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3. Structure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/>
              <a:t>IMPLEMENTATIONS: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Popular, switch-case: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public class 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abstract class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public abstract string Title { get;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class Manager :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public override string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get { return "Manager";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class Clerk :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public override string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get { return "Clerk";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class Programmer :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public override string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get { return "Programmer";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9076036" y="4282615"/>
            <a:ext cx="270552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public static void Main(string[]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args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for (int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= 0;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&lt;= 2;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var position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Factory.Create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Console.WriteLine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("Where id = {0}, position = {1} ",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position.Title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Console.ReadLine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}</a:t>
            </a:r>
            <a:endParaRPr lang="en-US" sz="1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public static class 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static Position Create(int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switch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case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	return new Manager();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case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	return new Clerk();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case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	return new Programmer();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default: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return new Programmer();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780243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Factory: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/>
              <a:t>IMPLEMENTATIONS: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Smart, generic: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public class 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interface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IPosition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string Title { get;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class Manager 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IPosition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public string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get { return "Manager";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class Clerk 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IPosition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public string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get { return "Clerk";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class Programmer 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IPosition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public string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    get { return "Programmer";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public static void Main(string[]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args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PositionFactory.Create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&lt;Manager&gt;();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Console.WriteLine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("0: "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PositionFactory.Create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&lt;Clerk&gt;();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Console.WriteLine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("1: " 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PositionFactory.Create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&lt;Programmer&gt;();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Console.WriteLine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("1: " 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Console.ReadLine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}</a:t>
            </a:r>
            <a:endParaRPr lang="en-US" sz="1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public static class 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public static T Create&lt;T&gt;() where T 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, new()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    return new T();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Factory: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/>
              <a:t>3. Strategy</a:t>
            </a:r>
            <a:endParaRPr lang="pl-PL" b="1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/>
              <a:t>When it is possible that depending on a different circumstances a selected part</a:t>
            </a:r>
            <a:br>
              <a:rPr lang="en-US" sz="1800" cap="none" dirty="0"/>
            </a:br>
            <a:r>
              <a:rPr lang="en-US" sz="1800" cap="none" dirty="0"/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behavior should be changed or adjusted</a:t>
            </a:r>
            <a:r>
              <a:rPr lang="en-US" sz="1800" cap="none" dirty="0"/>
              <a:t>, but you want to keep</a:t>
            </a:r>
            <a:br>
              <a:rPr lang="en-US" sz="1800" cap="none" dirty="0"/>
            </a:br>
            <a:r>
              <a:rPr lang="en-US" sz="1800" cap="none" dirty="0"/>
              <a:t>this process simple and automated as possible – to not rewrite the code each time.</a:t>
            </a:r>
          </a:p>
          <a:p>
            <a:pPr algn="ctr"/>
            <a:r>
              <a:rPr lang="en-US" sz="1800" cap="none" dirty="0"/>
              <a:t>When you want to </a:t>
            </a:r>
            <a:r>
              <a:rPr lang="en-US" sz="1800" b="1" cap="none" dirty="0"/>
              <a:t>hide</a:t>
            </a:r>
            <a:r>
              <a:rPr lang="en-US" sz="1800" cap="none" dirty="0"/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specific behaviors</a:t>
            </a:r>
            <a:r>
              <a:rPr lang="en-US" sz="1800" cap="none" dirty="0"/>
              <a:t>.</a:t>
            </a:r>
          </a:p>
          <a:p>
            <a:pPr algn="ctr"/>
            <a:r>
              <a:rPr lang="en-US" sz="1800" cap="none" dirty="0"/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keep your architecture ready</a:t>
            </a:r>
            <a:r>
              <a:rPr lang="en-US" sz="1800" cap="none" dirty="0"/>
              <a:t> (e.g. considering or planning) and</a:t>
            </a:r>
            <a:br>
              <a:rPr lang="en-US" sz="1800" cap="none" dirty="0"/>
            </a:br>
            <a:r>
              <a:rPr lang="en-US" sz="1800" cap="none" dirty="0"/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the future</a:t>
            </a:r>
            <a:r>
              <a:rPr lang="en-US" sz="1800" cap="none" dirty="0"/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Characteristic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/>
              <a:t>Types of design patterns</a:t>
            </a:r>
            <a:endParaRPr lang="pl-PL" b="1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Benefits and costs of using: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Functional flexibility: </a:t>
            </a:r>
            <a:r>
              <a:rPr lang="en-US" dirty="0"/>
              <a:t>Life can be unpredictable,</a:t>
            </a:r>
            <a:br>
              <a:rPr lang="en-US" dirty="0"/>
            </a:br>
            <a:r>
              <a:rPr lang="en-US" dirty="0"/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Extendibility:</a:t>
            </a:r>
            <a:r>
              <a:rPr lang="en-US" dirty="0"/>
              <a:t> It’s very easy to add new behaviors.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Simplify workflow:</a:t>
            </a:r>
            <a:r>
              <a:rPr lang="en-US" dirty="0"/>
              <a:t> Even very complex steps can</a:t>
            </a:r>
            <a:br>
              <a:rPr lang="en-US" dirty="0"/>
            </a:br>
            <a:r>
              <a:rPr lang="en-US" dirty="0"/>
              <a:t>be aggregated into a set of well defined procedu-</a:t>
            </a:r>
            <a:br>
              <a:rPr lang="en-US" dirty="0"/>
            </a:br>
            <a:r>
              <a:rPr lang="en-US" dirty="0"/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Elegant solution:</a:t>
            </a:r>
            <a:r>
              <a:rPr lang="en-US" dirty="0"/>
              <a:t> Avoiding if-else statements.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Separation:</a:t>
            </a:r>
            <a:r>
              <a:rPr lang="en-US" dirty="0"/>
              <a:t> Clean split between context or data</a:t>
            </a:r>
            <a:br>
              <a:rPr lang="en-US" dirty="0"/>
            </a:br>
            <a:r>
              <a:rPr lang="en-US" dirty="0"/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/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Hides the behavior: </a:t>
            </a:r>
            <a:r>
              <a:rPr lang="en-US" dirty="0"/>
              <a:t>One of benefits can be also a con. If your</a:t>
            </a:r>
            <a:br>
              <a:rPr lang="en-US" dirty="0"/>
            </a:br>
            <a:r>
              <a:rPr lang="en-US" dirty="0"/>
              <a:t>  application is really large it may take you some time to figure</a:t>
            </a:r>
            <a:br>
              <a:rPr lang="en-US" dirty="0"/>
            </a:br>
            <a:r>
              <a:rPr lang="en-US" dirty="0"/>
              <a:t>  out which strategy is currently used and how it is working.</a:t>
            </a:r>
            <a:br>
              <a:rPr lang="en-US" dirty="0"/>
            </a:br>
            <a:r>
              <a:rPr lang="en-US" dirty="0"/>
              <a:t>  Strategy pattern is using overloading, so the specific behaviors</a:t>
            </a:r>
            <a:br>
              <a:rPr lang="en-US" dirty="0"/>
            </a:br>
            <a:r>
              <a:rPr lang="en-US" dirty="0"/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Awareness:</a:t>
            </a:r>
            <a:r>
              <a:rPr lang="en-US" dirty="0"/>
              <a:t> Another consequence of having multiple </a:t>
            </a:r>
            <a:r>
              <a:rPr lang="en-US" dirty="0" err="1"/>
              <a:t>strate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gies</a:t>
            </a:r>
            <a:r>
              <a:rPr lang="en-US" dirty="0"/>
              <a:t> is a need to be aware of their existence. Better under-</a:t>
            </a:r>
            <a:br>
              <a:rPr lang="en-US" dirty="0"/>
            </a:br>
            <a:r>
              <a:rPr lang="en-US" dirty="0"/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Introducing more objects:</a:t>
            </a:r>
            <a:r>
              <a:rPr lang="en-US" dirty="0"/>
              <a:t> This is rather standard that design</a:t>
            </a:r>
            <a:br>
              <a:rPr lang="en-US" dirty="0"/>
            </a:br>
            <a:r>
              <a:rPr lang="en-US" dirty="0"/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4"/>
              </a:rPr>
              <a:t>https://refactoring.guru/design-patterns/singleton/</a:t>
            </a:r>
            <a:endParaRPr lang="en-US" sz="1600" cap="none" dirty="0"/>
          </a:p>
          <a:p>
            <a:pPr algn="ctr"/>
            <a:r>
              <a:rPr lang="pl-PL" sz="1600" cap="none" dirty="0">
                <a:hlinkClick r:id="rId5"/>
              </a:rPr>
              <a:t>https://refactoring.guru/design-patterns/singleton/csharp/example/</a:t>
            </a:r>
            <a:endParaRPr lang="pl-PL" sz="1600" cap="none" dirty="0"/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6"/>
              </a:rPr>
              <a:t>https://dofactory.com/net/singleton-design-pattern</a:t>
            </a:r>
            <a:endParaRPr lang="pl-PL" sz="1600" cap="none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198542"/>
            <a:ext cx="3974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latin typeface="+mj-lt"/>
                <a:hlinkClick r:id="rId7"/>
              </a:rPr>
              <a:t>https://csharpindepth.com/Articles/Singleton</a:t>
            </a:r>
            <a:endParaRPr lang="pl-PL" sz="1600" dirty="0"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/>
              <a:t>1. Singleton</a:t>
            </a:r>
            <a:endParaRPr lang="pl-PL" b="1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Ensure to create and reuse always the only one instance </a:t>
            </a:r>
            <a:r>
              <a:rPr lang="en-US" sz="1800" cap="none" dirty="0"/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</a:t>
            </a:r>
            <a:r>
              <a:rPr lang="en-US" sz="1800" cap="none" dirty="0"/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</a:t>
            </a:r>
            <a:r>
              <a:rPr lang="en-US" sz="1800" cap="none" dirty="0"/>
              <a:t> (e.g. Controller or parts of other </a:t>
            </a:r>
            <a:r>
              <a:rPr lang="en-US" sz="1800" b="1" u="sng" cap="none" dirty="0"/>
              <a:t>design patterns</a:t>
            </a:r>
            <a:r>
              <a:rPr lang="en-US" sz="1800" cap="none" dirty="0"/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resources</a:t>
            </a:r>
            <a:r>
              <a:rPr lang="en-US" sz="1800" cap="none" dirty="0"/>
              <a:t> (e.g. </a:t>
            </a:r>
            <a:r>
              <a:rPr lang="en-US" sz="1800" b="1" u="sng" cap="none" dirty="0"/>
              <a:t>file</a:t>
            </a:r>
            <a:r>
              <a:rPr lang="en-US" sz="1800" cap="none" dirty="0"/>
              <a:t> with logs and other information, </a:t>
            </a:r>
            <a:r>
              <a:rPr lang="en-US" sz="1800" b="1" u="sng" cap="none" dirty="0"/>
              <a:t>database</a:t>
            </a:r>
            <a:r>
              <a:rPr lang="en-US" sz="1800" cap="none" dirty="0"/>
              <a:t>, </a:t>
            </a:r>
            <a:r>
              <a:rPr lang="en-US" sz="1800" b="1" u="sng" cap="none" dirty="0"/>
              <a:t>cached data</a:t>
            </a:r>
            <a:r>
              <a:rPr lang="en-US" sz="1800" cap="none" dirty="0"/>
              <a:t> </a:t>
            </a:r>
            <a:r>
              <a:rPr lang="pl-PL" sz="1800" cap="none" dirty="0"/>
              <a:t>-</a:t>
            </a:r>
            <a:r>
              <a:rPr lang="en-US" sz="1800" cap="none" dirty="0"/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Characteristic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Controls occurrences: </a:t>
            </a:r>
            <a:r>
              <a:rPr lang="en-US" dirty="0"/>
              <a:t>When you </a:t>
            </a:r>
            <a:r>
              <a:rPr lang="en-US" b="1" u="sng" dirty="0"/>
              <a:t>need to have only 1 instance</a:t>
            </a:r>
            <a:r>
              <a:rPr lang="en-US" dirty="0"/>
              <a:t> of some object to not mess with the context</a:t>
            </a:r>
          </a:p>
          <a:p>
            <a:pPr marL="2332038" indent="0">
              <a:buNone/>
            </a:pPr>
            <a:r>
              <a:rPr lang="en-US" dirty="0"/>
              <a:t>(e.g. database) or to not create </a:t>
            </a:r>
            <a:r>
              <a:rPr lang="pl-PL" dirty="0"/>
              <a:t>unnecessary </a:t>
            </a:r>
            <a:r>
              <a:rPr lang="en-US" dirty="0"/>
              <a:t>duplicates (many files, many instances).</a:t>
            </a:r>
          </a:p>
          <a:p>
            <a:pPr marL="2239963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Caching the instance: </a:t>
            </a:r>
            <a:r>
              <a:rPr lang="en-US" dirty="0"/>
              <a:t>To prevent initializing the same object all the time, again and again, to </a:t>
            </a:r>
            <a:r>
              <a:rPr lang="en-US" b="1" u="sng" dirty="0"/>
              <a:t>avoid unnecessary</a:t>
            </a:r>
          </a:p>
          <a:p>
            <a:pPr marL="2332038" indent="0">
              <a:buNone/>
            </a:pPr>
            <a:r>
              <a:rPr lang="en-US" b="1" u="sng" dirty="0"/>
              <a:t>overhead</a:t>
            </a:r>
            <a:r>
              <a:rPr lang="en-US" dirty="0"/>
              <a:t> and to improve the performance.</a:t>
            </a:r>
            <a:endParaRPr lang="pl-PL" dirty="0"/>
          </a:p>
          <a:p>
            <a:pPr marL="2332038" indent="0">
              <a:buNone/>
            </a:pPr>
            <a:endParaRPr lang="en-US" dirty="0"/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Controls access to shared resource </a:t>
            </a:r>
            <a:r>
              <a:rPr lang="en-US" dirty="0"/>
              <a:t>(e.g.: </a:t>
            </a:r>
            <a:r>
              <a:rPr lang="en-US" b="1" u="sng" dirty="0"/>
              <a:t>public static</a:t>
            </a:r>
            <a:r>
              <a:rPr lang="en-US" dirty="0"/>
              <a:t>) from other places</a:t>
            </a:r>
            <a:endParaRPr lang="pl-PL" dirty="0"/>
          </a:p>
          <a:p>
            <a:pPr marL="3584575" indent="0">
              <a:buNone/>
            </a:pPr>
            <a:r>
              <a:rPr lang="en-US" dirty="0"/>
              <a:t>to aggregate and synchronize data.</a:t>
            </a:r>
            <a:endParaRPr lang="pl-PL" dirty="0"/>
          </a:p>
          <a:p>
            <a:pPr marL="3584575" indent="0">
              <a:buNone/>
            </a:pPr>
            <a:r>
              <a:rPr lang="pl-PL" dirty="0"/>
              <a:t>Singleton is treated as a gatekeeper.</a:t>
            </a:r>
            <a:endParaRPr lang="en-US" dirty="0"/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Benefits and costs of using: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Creation of instance is fast and easy:</a:t>
            </a:r>
            <a:r>
              <a:rPr lang="en-US" dirty="0"/>
              <a:t> once made effort, to set up creation of an instance properly,</a:t>
            </a:r>
            <a:br>
              <a:rPr lang="en-US" dirty="0"/>
            </a:br>
            <a:r>
              <a:rPr lang="en-US" dirty="0"/>
              <a:t>it is ready to reuse (automatically) later. You do</a:t>
            </a:r>
            <a:br>
              <a:rPr lang="en-US" dirty="0"/>
            </a:br>
            <a:r>
              <a:rPr lang="en-US" dirty="0"/>
              <a:t>not need to think about it any further.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Encapsulation of the code: </a:t>
            </a:r>
            <a:r>
              <a:rPr lang="en-US" dirty="0"/>
              <a:t>The </a:t>
            </a:r>
            <a:r>
              <a:rPr lang="pl-PL" dirty="0"/>
              <a:t>object initializa-tion</a:t>
            </a:r>
            <a:r>
              <a:rPr lang="en-US" dirty="0"/>
              <a:t> is hidden and safe from modifications.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Safe and economic</a:t>
            </a:r>
            <a:r>
              <a:rPr lang="en-US" dirty="0"/>
              <a:t>: Because preventing creating</a:t>
            </a:r>
            <a:br>
              <a:rPr lang="en-US" dirty="0"/>
            </a:br>
            <a:r>
              <a:rPr lang="en-US" dirty="0"/>
              <a:t>multiple instances of some class.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The instance is easily accessible: </a:t>
            </a:r>
            <a:r>
              <a:rPr lang="en-US" dirty="0"/>
              <a:t>Usually it is public and static object</a:t>
            </a:r>
            <a:r>
              <a:rPr lang="pl-PL" dirty="0"/>
              <a:t> called „Instance” or re- quested on demand by „GetInstance</a:t>
            </a:r>
            <a:r>
              <a:rPr lang="en-US" dirty="0"/>
              <a:t>()</a:t>
            </a:r>
            <a:r>
              <a:rPr lang="pl-PL" dirty="0"/>
              <a:t>” method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/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Difficult to test: </a:t>
            </a:r>
            <a:r>
              <a:rPr lang="en-US" dirty="0"/>
              <a:t>A Singleton might cause issues for writing testable code if the object and the methods associated with it are so </a:t>
            </a:r>
            <a:r>
              <a:rPr lang="en-US" u="sng" dirty="0"/>
              <a:t>tightly coupled</a:t>
            </a:r>
            <a:r>
              <a:rPr lang="en-US" dirty="0"/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Singletons create hidden dependencies: </a:t>
            </a:r>
            <a:r>
              <a:rPr lang="en-US" dirty="0"/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/>
              <a:t>difficult to track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- That’s why singleton is considered by many developers as </a:t>
            </a:r>
            <a:r>
              <a:rPr lang="en-US" b="1" i="1" dirty="0"/>
              <a:t>antipattern</a:t>
            </a:r>
            <a:r>
              <a:rPr lang="en-US" dirty="0"/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4"/>
              </a:rPr>
              <a:t>https://refactoring.guru/design-patterns/singleton/</a:t>
            </a:r>
            <a:endParaRPr lang="en-US" sz="1600" cap="none" dirty="0"/>
          </a:p>
          <a:p>
            <a:pPr algn="ctr"/>
            <a:r>
              <a:rPr lang="pl-PL" sz="1600" cap="none" dirty="0">
                <a:hlinkClick r:id="rId5"/>
              </a:rPr>
              <a:t>https://refactoring.guru/design-patterns/singleton/csharp/example/</a:t>
            </a:r>
            <a:endParaRPr lang="pl-PL" sz="1600" cap="none" dirty="0"/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6"/>
              </a:rPr>
              <a:t>https://dofactory.com/net/singleton-design-pattern</a:t>
            </a:r>
            <a:endParaRPr lang="pl-PL" sz="1600" cap="none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198542"/>
            <a:ext cx="3974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latin typeface="+mj-lt"/>
                <a:hlinkClick r:id="rId7"/>
              </a:rPr>
              <a:t>https://csharpindepth.com/Articles/Singleton</a:t>
            </a:r>
            <a:endParaRPr lang="pl-PL" sz="1600" dirty="0"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Life examples:</a:t>
            </a:r>
            <a:endParaRPr lang="pl-PL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There are situations when having more than on</a:t>
            </a:r>
            <a:br>
              <a:rPr lang="en-US" dirty="0"/>
            </a:br>
            <a:r>
              <a:rPr lang="en-US" dirty="0"/>
              <a:t>leader at the same time would cause a chaos and uncertainty. It is more clear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single person</a:t>
            </a:r>
            <a:br>
              <a:rPr lang="en-US" dirty="0"/>
            </a:br>
            <a:r>
              <a:rPr lang="en-US" dirty="0"/>
              <a:t>to command and be responsible for making the</a:t>
            </a:r>
            <a:br>
              <a:rPr lang="en-US" dirty="0"/>
            </a:br>
            <a:r>
              <a:rPr lang="en-US" dirty="0"/>
              <a:t>life 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flexibility</a:t>
            </a:r>
            <a:r>
              <a:rPr lang="en-US" dirty="0"/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substitute </a:t>
            </a:r>
            <a:r>
              <a:rPr lang="en-US" dirty="0"/>
              <a:t>one</a:t>
            </a:r>
            <a:br>
              <a:rPr lang="en-US" dirty="0"/>
            </a:br>
            <a:r>
              <a:rPr lang="en-US" dirty="0"/>
              <a:t>system component by another one – playing the same role and with similar potential, may save the</a:t>
            </a:r>
            <a:br>
              <a:rPr lang="en-US" dirty="0"/>
            </a:br>
            <a:r>
              <a:rPr lang="en-US" dirty="0"/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3298</Words>
  <Application>Microsoft Office PowerPoint</Application>
  <PresentationFormat>Panoramiczny</PresentationFormat>
  <Paragraphs>366</Paragraphs>
  <Slides>31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</vt:lpstr>
      <vt:lpstr>Types of design patterns</vt:lpstr>
      <vt:lpstr>1. Singleton</vt:lpstr>
      <vt:lpstr>The purpose:</vt:lpstr>
      <vt:lpstr>Benefits and costs of using:</vt:lpstr>
      <vt:lpstr>Resources:</vt:lpstr>
      <vt:lpstr>Prezentacja programu PowerPoint</vt:lpstr>
      <vt:lpstr>Life examples:</vt:lpstr>
      <vt:lpstr>Business cases:</vt:lpstr>
      <vt:lpstr>Prezentacja programu PowerPoint</vt:lpstr>
      <vt:lpstr>Implementations:</vt:lpstr>
      <vt:lpstr>Implementations:</vt:lpstr>
      <vt:lpstr>Implementations:</vt:lpstr>
      <vt:lpstr>Use cases:</vt:lpstr>
      <vt:lpstr>2. Abstract Factory</vt:lpstr>
      <vt:lpstr>The purpose:</vt:lpstr>
      <vt:lpstr>Benefits and costs of using:</vt:lpstr>
      <vt:lpstr>Resources:</vt:lpstr>
      <vt:lpstr>Prezentacja programu PowerPoint</vt:lpstr>
      <vt:lpstr>Life examples:</vt:lpstr>
      <vt:lpstr>Business cases:</vt:lpstr>
      <vt:lpstr>Prezentacja programu PowerPoint</vt:lpstr>
      <vt:lpstr>Nuances:</vt:lpstr>
      <vt:lpstr>Prezentacja programu PowerPoint</vt:lpstr>
      <vt:lpstr>Overview:</vt:lpstr>
      <vt:lpstr>IMPLEMENTATIONS:</vt:lpstr>
      <vt:lpstr>IMPLEMENTATIONS:</vt:lpstr>
      <vt:lpstr>3. Strategy</vt:lpstr>
      <vt:lpstr>Benefits and costs of using:</vt:lpstr>
      <vt:lpstr>Resources: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Thomas M. Krystyan</cp:lastModifiedBy>
  <cp:revision>54</cp:revision>
  <dcterms:created xsi:type="dcterms:W3CDTF">2020-08-17T19:59:22Z</dcterms:created>
  <dcterms:modified xsi:type="dcterms:W3CDTF">2021-10-13T00:49:42Z</dcterms:modified>
</cp:coreProperties>
</file>